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9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5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8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8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7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0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6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6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4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1EA9-B655-4686-ABB0-F39C8D46613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F7E40-816D-46D1-8224-55FFFDF28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9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266671"/>
            <a:ext cx="1290828" cy="17849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1143000"/>
            <a:ext cx="1290828" cy="15908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161444"/>
            <a:ext cx="1382268" cy="17729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2161444"/>
            <a:ext cx="1363980" cy="17964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52046"/>
            <a:ext cx="1219200" cy="17271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95799"/>
            <a:ext cx="1219200" cy="16143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41148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589739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819400"/>
            <a:ext cx="3113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589739"/>
                </a:solidFill>
              </a:rPr>
              <a:t>X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114800" y="2971800"/>
            <a:ext cx="685800" cy="87845"/>
          </a:xfrm>
          <a:prstGeom prst="rightArrow">
            <a:avLst/>
          </a:prstGeom>
          <a:solidFill>
            <a:srgbClr val="589739"/>
          </a:solidFill>
          <a:ln>
            <a:solidFill>
              <a:srgbClr val="589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981200" y="4208704"/>
            <a:ext cx="685800" cy="87845"/>
          </a:xfrm>
          <a:prstGeom prst="rightArrow">
            <a:avLst/>
          </a:prstGeom>
          <a:solidFill>
            <a:srgbClr val="589739"/>
          </a:solidFill>
          <a:ln>
            <a:solidFill>
              <a:srgbClr val="589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477000" y="2971800"/>
            <a:ext cx="685800" cy="87845"/>
          </a:xfrm>
          <a:prstGeom prst="rightArrow">
            <a:avLst/>
          </a:prstGeom>
          <a:solidFill>
            <a:srgbClr val="589739"/>
          </a:solidFill>
          <a:ln>
            <a:solidFill>
              <a:srgbClr val="589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804757" y="3200400"/>
            <a:ext cx="10386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589739"/>
                </a:solidFill>
              </a:rPr>
              <a:t>diploid</a:t>
            </a:r>
          </a:p>
          <a:p>
            <a:pPr algn="ctr"/>
            <a:r>
              <a:rPr lang="en-US" b="1" dirty="0">
                <a:solidFill>
                  <a:srgbClr val="589739"/>
                </a:solidFill>
              </a:rPr>
              <a:t>hybrid</a:t>
            </a:r>
          </a:p>
          <a:p>
            <a:pPr algn="ctr"/>
            <a:r>
              <a:rPr lang="en-US" b="1" dirty="0">
                <a:solidFill>
                  <a:srgbClr val="589739"/>
                </a:solidFill>
              </a:rPr>
              <a:t>(extinct)</a:t>
            </a:r>
          </a:p>
          <a:p>
            <a:pPr algn="ctr"/>
            <a:endParaRPr lang="en-US" b="1" dirty="0">
              <a:solidFill>
                <a:srgbClr val="589739"/>
              </a:solidFill>
            </a:endParaRPr>
          </a:p>
          <a:p>
            <a:pPr algn="ctr"/>
            <a:r>
              <a:rPr lang="en-US" b="1" dirty="0">
                <a:solidFill>
                  <a:srgbClr val="589739"/>
                </a:solidFill>
              </a:rPr>
              <a:t>&amp; </a:t>
            </a:r>
            <a:r>
              <a:rPr lang="en-US" b="1" dirty="0" err="1">
                <a:solidFill>
                  <a:srgbClr val="589739"/>
                </a:solidFill>
              </a:rPr>
              <a:t>chr.</a:t>
            </a:r>
            <a:endParaRPr lang="en-US" b="1" dirty="0">
              <a:solidFill>
                <a:srgbClr val="589739"/>
              </a:solidFill>
            </a:endParaRPr>
          </a:p>
          <a:p>
            <a:pPr algn="ctr"/>
            <a:r>
              <a:rPr lang="en-US" b="1" dirty="0">
                <a:solidFill>
                  <a:srgbClr val="589739"/>
                </a:solidFill>
              </a:rPr>
              <a:t>doubling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6110188"/>
            <a:ext cx="1739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flava</a:t>
            </a:r>
            <a:endParaRPr lang="en-US" b="1" i="1" dirty="0"/>
          </a:p>
          <a:p>
            <a:pPr algn="ctr"/>
            <a:r>
              <a:rPr lang="en-US" b="1" dirty="0"/>
              <a:t>2n = 14 (diploid)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5507" y="1428716"/>
            <a:ext cx="1535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grandicalyx</a:t>
            </a:r>
            <a:endParaRPr lang="en-US" b="1" i="1" dirty="0"/>
          </a:p>
          <a:p>
            <a:pPr algn="ctr"/>
            <a:r>
              <a:rPr lang="en-US" b="1" dirty="0"/>
              <a:t>2n = 14</a:t>
            </a:r>
          </a:p>
          <a:p>
            <a:pPr algn="ctr"/>
            <a:r>
              <a:rPr lang="en-US" b="1" dirty="0"/>
              <a:t>(diploid)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80597" y="5060024"/>
            <a:ext cx="12732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serrata</a:t>
            </a:r>
            <a:endParaRPr lang="en-US" b="1" i="1" dirty="0"/>
          </a:p>
          <a:p>
            <a:pPr algn="ctr"/>
            <a:r>
              <a:rPr lang="en-US" b="1" dirty="0"/>
              <a:t>2n = 28</a:t>
            </a:r>
          </a:p>
          <a:p>
            <a:pPr algn="ctr"/>
            <a:r>
              <a:rPr lang="en-US" b="1" dirty="0"/>
              <a:t>(</a:t>
            </a:r>
            <a:r>
              <a:rPr lang="en-US" b="1" dirty="0" err="1"/>
              <a:t>tetraploid</a:t>
            </a:r>
            <a:r>
              <a:rPr lang="en-US" b="1" dirty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9923" y="228600"/>
            <a:ext cx="10695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repens</a:t>
            </a:r>
            <a:endParaRPr lang="en-US" b="1" i="1" dirty="0"/>
          </a:p>
          <a:p>
            <a:pPr algn="ctr"/>
            <a:r>
              <a:rPr lang="en-US" b="1" dirty="0"/>
              <a:t>2n = 16</a:t>
            </a:r>
          </a:p>
          <a:p>
            <a:pPr algn="ctr"/>
            <a:r>
              <a:rPr lang="en-US" b="1" dirty="0"/>
              <a:t>(diploid)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4412" y="3976300"/>
            <a:ext cx="12394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abortiva</a:t>
            </a:r>
            <a:endParaRPr lang="en-US" b="1" i="1" dirty="0"/>
          </a:p>
          <a:p>
            <a:pPr algn="ctr"/>
            <a:r>
              <a:rPr lang="en-US" b="1" dirty="0"/>
              <a:t>2n = 22</a:t>
            </a:r>
          </a:p>
          <a:p>
            <a:pPr algn="ctr"/>
            <a:r>
              <a:rPr lang="en-US" b="1" dirty="0"/>
              <a:t>(triploid)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8423" y="4001869"/>
            <a:ext cx="14652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X. </a:t>
            </a:r>
            <a:r>
              <a:rPr lang="en-US" b="1" i="1" dirty="0" err="1"/>
              <a:t>multicaulis</a:t>
            </a:r>
            <a:endParaRPr lang="en-US" b="1" i="1" dirty="0"/>
          </a:p>
          <a:p>
            <a:pPr algn="ctr"/>
            <a:r>
              <a:rPr lang="en-US" b="1" dirty="0"/>
              <a:t>2n = 44</a:t>
            </a:r>
          </a:p>
          <a:p>
            <a:pPr algn="ctr"/>
            <a:r>
              <a:rPr lang="en-US" b="1" dirty="0"/>
              <a:t>(</a:t>
            </a:r>
            <a:r>
              <a:rPr lang="en-US" b="1" dirty="0" err="1"/>
              <a:t>hexaploid</a:t>
            </a:r>
            <a:r>
              <a:rPr lang="en-US" b="1" dirty="0"/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35268" y="2514600"/>
            <a:ext cx="10230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>
                <a:solidFill>
                  <a:srgbClr val="589739"/>
                </a:solidFill>
              </a:rPr>
              <a:t>chr.</a:t>
            </a:r>
            <a:endParaRPr lang="en-US" b="1" dirty="0">
              <a:solidFill>
                <a:srgbClr val="589739"/>
              </a:solidFill>
            </a:endParaRPr>
          </a:p>
          <a:p>
            <a:pPr algn="ctr"/>
            <a:endParaRPr lang="en-US" b="1" dirty="0">
              <a:solidFill>
                <a:srgbClr val="589739"/>
              </a:solidFill>
            </a:endParaRPr>
          </a:p>
          <a:p>
            <a:pPr algn="ctr"/>
            <a:r>
              <a:rPr lang="en-US" b="1" dirty="0">
                <a:solidFill>
                  <a:srgbClr val="589739"/>
                </a:solidFill>
              </a:rPr>
              <a:t>doubling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4412" y="533400"/>
            <a:ext cx="367094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/>
              <a:t>Speciation in </a:t>
            </a:r>
            <a:r>
              <a:rPr lang="en-US" sz="2400" b="1" i="1" dirty="0" err="1"/>
              <a:t>Xanthoanthe</a:t>
            </a:r>
            <a:endParaRPr lang="en-US" sz="2400" b="1" i="1" dirty="0"/>
          </a:p>
          <a:p>
            <a:r>
              <a:rPr lang="en-US" sz="2400" b="1" dirty="0"/>
              <a:t>on the island of San Andrés</a:t>
            </a:r>
          </a:p>
        </p:txBody>
      </p:sp>
    </p:spTree>
    <p:extLst>
      <p:ext uri="{BB962C8B-B14F-4D97-AF65-F5344CB8AC3E}">
        <p14:creationId xmlns:p14="http://schemas.microsoft.com/office/powerpoint/2010/main" val="81289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Clark, Lynn G [EEOBS]</dc:creator>
  <cp:lastModifiedBy>Clark, Lynn G [EEOB]</cp:lastModifiedBy>
  <cp:revision>3</cp:revision>
  <dcterms:created xsi:type="dcterms:W3CDTF">2013-03-21T20:14:17Z</dcterms:created>
  <dcterms:modified xsi:type="dcterms:W3CDTF">2020-03-11T17:50:59Z</dcterms:modified>
</cp:coreProperties>
</file>